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95" r:id="rId4"/>
    <p:sldId id="296" r:id="rId5"/>
    <p:sldId id="297" r:id="rId6"/>
    <p:sldId id="317" r:id="rId7"/>
    <p:sldId id="258" r:id="rId8"/>
    <p:sldId id="259" r:id="rId9"/>
    <p:sldId id="267" r:id="rId10"/>
    <p:sldId id="268" r:id="rId11"/>
    <p:sldId id="301" r:id="rId12"/>
    <p:sldId id="263" r:id="rId13"/>
    <p:sldId id="260" r:id="rId14"/>
    <p:sldId id="261" r:id="rId15"/>
    <p:sldId id="286" r:id="rId16"/>
    <p:sldId id="264" r:id="rId17"/>
    <p:sldId id="305" r:id="rId18"/>
    <p:sldId id="265" r:id="rId19"/>
    <p:sldId id="304" r:id="rId20"/>
    <p:sldId id="300" r:id="rId21"/>
    <p:sldId id="306" r:id="rId22"/>
    <p:sldId id="303" r:id="rId23"/>
    <p:sldId id="262" r:id="rId24"/>
    <p:sldId id="299" r:id="rId25"/>
    <p:sldId id="269" r:id="rId26"/>
    <p:sldId id="270" r:id="rId27"/>
    <p:sldId id="273" r:id="rId28"/>
    <p:sldId id="320" r:id="rId29"/>
    <p:sldId id="318" r:id="rId30"/>
    <p:sldId id="311" r:id="rId31"/>
    <p:sldId id="291" r:id="rId32"/>
    <p:sldId id="293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A35B3-7537-4E7B-8D53-9BC6C35E4A20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715564-8180-44B4-854F-FA7A49AC60A8}">
      <dgm:prSet phldrT="[Text]"/>
      <dgm:spPr/>
      <dgm:t>
        <a:bodyPr/>
        <a:lstStyle/>
        <a:p>
          <a:r>
            <a:rPr lang="en-US" dirty="0" smtClean="0"/>
            <a:t>Text Classification</a:t>
          </a:r>
          <a:endParaRPr lang="en-US" dirty="0"/>
        </a:p>
      </dgm:t>
    </dgm:pt>
    <dgm:pt modelId="{80574406-1F41-4063-934B-31BD82F34C1A}" type="parTrans" cxnId="{2243FD12-F87B-4FC6-9F89-D629B1D1BC10}">
      <dgm:prSet/>
      <dgm:spPr/>
      <dgm:t>
        <a:bodyPr/>
        <a:lstStyle/>
        <a:p>
          <a:endParaRPr lang="en-US"/>
        </a:p>
      </dgm:t>
    </dgm:pt>
    <dgm:pt modelId="{7D67EDB6-2A53-49E0-9D7D-9DAB5B920E13}" type="sibTrans" cxnId="{2243FD12-F87B-4FC6-9F89-D629B1D1BC10}">
      <dgm:prSet/>
      <dgm:spPr/>
      <dgm:t>
        <a:bodyPr/>
        <a:lstStyle/>
        <a:p>
          <a:endParaRPr lang="en-US"/>
        </a:p>
      </dgm:t>
    </dgm:pt>
    <dgm:pt modelId="{83E65719-89DB-4F31-B85C-D151847CB4A3}">
      <dgm:prSet phldrT="[Text]"/>
      <dgm:spPr/>
      <dgm:t>
        <a:bodyPr/>
        <a:lstStyle/>
        <a:p>
          <a:r>
            <a:rPr lang="en-US" dirty="0" smtClean="0"/>
            <a:t>Information Extraction</a:t>
          </a:r>
          <a:endParaRPr lang="en-US" dirty="0"/>
        </a:p>
      </dgm:t>
    </dgm:pt>
    <dgm:pt modelId="{C999E23D-1D51-47BD-A371-FB35AD830AD4}" type="parTrans" cxnId="{3C8F2A74-449A-4082-8640-0428D8FC3A4B}">
      <dgm:prSet/>
      <dgm:spPr/>
      <dgm:t>
        <a:bodyPr/>
        <a:lstStyle/>
        <a:p>
          <a:endParaRPr lang="en-US"/>
        </a:p>
      </dgm:t>
    </dgm:pt>
    <dgm:pt modelId="{1A1FEDEC-2960-4233-A3B1-11A1A1DD34DD}" type="sibTrans" cxnId="{3C8F2A74-449A-4082-8640-0428D8FC3A4B}">
      <dgm:prSet/>
      <dgm:spPr/>
      <dgm:t>
        <a:bodyPr/>
        <a:lstStyle/>
        <a:p>
          <a:endParaRPr lang="en-US"/>
        </a:p>
      </dgm:t>
    </dgm:pt>
    <dgm:pt modelId="{66A9FB3B-6B54-44F9-B8DB-793F751A540D}">
      <dgm:prSet phldrT="[Text]"/>
      <dgm:spPr/>
      <dgm:t>
        <a:bodyPr/>
        <a:lstStyle/>
        <a:p>
          <a:r>
            <a:rPr lang="en-US" dirty="0" smtClean="0"/>
            <a:t>Sentiment Analysis</a:t>
          </a:r>
          <a:endParaRPr lang="en-US" dirty="0"/>
        </a:p>
      </dgm:t>
    </dgm:pt>
    <dgm:pt modelId="{93566D89-F425-42C3-98E0-F5436969DDA9}" type="parTrans" cxnId="{750799FB-FDCD-4E5C-8721-AE487714FBD9}">
      <dgm:prSet/>
      <dgm:spPr/>
      <dgm:t>
        <a:bodyPr/>
        <a:lstStyle/>
        <a:p>
          <a:endParaRPr lang="en-US"/>
        </a:p>
      </dgm:t>
    </dgm:pt>
    <dgm:pt modelId="{3AAF8B41-3707-46B5-9B39-D6819D23C6DF}" type="sibTrans" cxnId="{750799FB-FDCD-4E5C-8721-AE487714FBD9}">
      <dgm:prSet/>
      <dgm:spPr/>
      <dgm:t>
        <a:bodyPr/>
        <a:lstStyle/>
        <a:p>
          <a:endParaRPr lang="en-US"/>
        </a:p>
      </dgm:t>
    </dgm:pt>
    <dgm:pt modelId="{4FBDC716-2477-42DE-9F86-12DF99E84469}">
      <dgm:prSet phldrT="[Text]"/>
      <dgm:spPr/>
      <dgm:t>
        <a:bodyPr/>
        <a:lstStyle/>
        <a:p>
          <a:r>
            <a:rPr lang="en-US" dirty="0" smtClean="0"/>
            <a:t>Social Media Text Analytics</a:t>
          </a:r>
          <a:endParaRPr lang="en-US" dirty="0"/>
        </a:p>
      </dgm:t>
    </dgm:pt>
    <dgm:pt modelId="{E3E3E739-2229-49FA-A740-B3C24A457F24}" type="parTrans" cxnId="{954B479F-F182-44B9-81A3-10230739F932}">
      <dgm:prSet/>
      <dgm:spPr/>
      <dgm:t>
        <a:bodyPr/>
        <a:lstStyle/>
        <a:p>
          <a:endParaRPr lang="en-US"/>
        </a:p>
      </dgm:t>
    </dgm:pt>
    <dgm:pt modelId="{FE65188E-CFC0-478F-9457-580BC7ED3B79}" type="sibTrans" cxnId="{954B479F-F182-44B9-81A3-10230739F932}">
      <dgm:prSet/>
      <dgm:spPr/>
      <dgm:t>
        <a:bodyPr/>
        <a:lstStyle/>
        <a:p>
          <a:endParaRPr lang="en-US"/>
        </a:p>
      </dgm:t>
    </dgm:pt>
    <dgm:pt modelId="{FBB711AB-87F0-4088-96B3-3ECDE125554F}" type="pres">
      <dgm:prSet presAssocID="{80EA35B3-7537-4E7B-8D53-9BC6C35E4A20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8182B33-A396-4D87-AD40-42A85C40EE12}" type="pres">
      <dgm:prSet presAssocID="{80EA35B3-7537-4E7B-8D53-9BC6C35E4A20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1647D-3E71-424D-8124-C2ADDBABC0EF}" type="pres">
      <dgm:prSet presAssocID="{80EA35B3-7537-4E7B-8D53-9BC6C35E4A20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A41C6-1B46-40A9-B99A-7CD1A0E8C822}" type="pres">
      <dgm:prSet presAssocID="{80EA35B3-7537-4E7B-8D53-9BC6C35E4A20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84813-A47D-44BE-AC4B-D107BDA3764E}" type="pres">
      <dgm:prSet presAssocID="{80EA35B3-7537-4E7B-8D53-9BC6C35E4A20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0799FB-FDCD-4E5C-8721-AE487714FBD9}" srcId="{80EA35B3-7537-4E7B-8D53-9BC6C35E4A20}" destId="{66A9FB3B-6B54-44F9-B8DB-793F751A540D}" srcOrd="2" destOrd="0" parTransId="{93566D89-F425-42C3-98E0-F5436969DDA9}" sibTransId="{3AAF8B41-3707-46B5-9B39-D6819D23C6DF}"/>
    <dgm:cxn modelId="{DDC6ED6F-7B87-45A0-9CA9-6926502D2188}" type="presOf" srcId="{83E65719-89DB-4F31-B85C-D151847CB4A3}" destId="{2731647D-3E71-424D-8124-C2ADDBABC0EF}" srcOrd="0" destOrd="0" presId="urn:microsoft.com/office/officeart/2005/8/layout/pyramid4"/>
    <dgm:cxn modelId="{2243FD12-F87B-4FC6-9F89-D629B1D1BC10}" srcId="{80EA35B3-7537-4E7B-8D53-9BC6C35E4A20}" destId="{90715564-8180-44B4-854F-FA7A49AC60A8}" srcOrd="0" destOrd="0" parTransId="{80574406-1F41-4063-934B-31BD82F34C1A}" sibTransId="{7D67EDB6-2A53-49E0-9D7D-9DAB5B920E13}"/>
    <dgm:cxn modelId="{CC608223-31E4-4BDC-92A3-BBCF3C766DE3}" type="presOf" srcId="{4FBDC716-2477-42DE-9F86-12DF99E84469}" destId="{80784813-A47D-44BE-AC4B-D107BDA3764E}" srcOrd="0" destOrd="0" presId="urn:microsoft.com/office/officeart/2005/8/layout/pyramid4"/>
    <dgm:cxn modelId="{3C8F2A74-449A-4082-8640-0428D8FC3A4B}" srcId="{80EA35B3-7537-4E7B-8D53-9BC6C35E4A20}" destId="{83E65719-89DB-4F31-B85C-D151847CB4A3}" srcOrd="1" destOrd="0" parTransId="{C999E23D-1D51-47BD-A371-FB35AD830AD4}" sibTransId="{1A1FEDEC-2960-4233-A3B1-11A1A1DD34DD}"/>
    <dgm:cxn modelId="{B4E81884-5144-4D96-8129-25D1E6480F72}" type="presOf" srcId="{80EA35B3-7537-4E7B-8D53-9BC6C35E4A20}" destId="{FBB711AB-87F0-4088-96B3-3ECDE125554F}" srcOrd="0" destOrd="0" presId="urn:microsoft.com/office/officeart/2005/8/layout/pyramid4"/>
    <dgm:cxn modelId="{1182BFFD-0570-4E96-93DF-C04D6D50AF7B}" type="presOf" srcId="{66A9FB3B-6B54-44F9-B8DB-793F751A540D}" destId="{04FA41C6-1B46-40A9-B99A-7CD1A0E8C822}" srcOrd="0" destOrd="0" presId="urn:microsoft.com/office/officeart/2005/8/layout/pyramid4"/>
    <dgm:cxn modelId="{954B479F-F182-44B9-81A3-10230739F932}" srcId="{80EA35B3-7537-4E7B-8D53-9BC6C35E4A20}" destId="{4FBDC716-2477-42DE-9F86-12DF99E84469}" srcOrd="3" destOrd="0" parTransId="{E3E3E739-2229-49FA-A740-B3C24A457F24}" sibTransId="{FE65188E-CFC0-478F-9457-580BC7ED3B79}"/>
    <dgm:cxn modelId="{97BC1A1F-1B63-4DBF-904E-64D3B826BA87}" type="presOf" srcId="{90715564-8180-44B4-854F-FA7A49AC60A8}" destId="{78182B33-A396-4D87-AD40-42A85C40EE12}" srcOrd="0" destOrd="0" presId="urn:microsoft.com/office/officeart/2005/8/layout/pyramid4"/>
    <dgm:cxn modelId="{4BE108EB-EE67-4F6E-8E7C-6ACEB4467A2C}" type="presParOf" srcId="{FBB711AB-87F0-4088-96B3-3ECDE125554F}" destId="{78182B33-A396-4D87-AD40-42A85C40EE12}" srcOrd="0" destOrd="0" presId="urn:microsoft.com/office/officeart/2005/8/layout/pyramid4"/>
    <dgm:cxn modelId="{C750683E-E1DB-4509-BFC1-CE73FAA01476}" type="presParOf" srcId="{FBB711AB-87F0-4088-96B3-3ECDE125554F}" destId="{2731647D-3E71-424D-8124-C2ADDBABC0EF}" srcOrd="1" destOrd="0" presId="urn:microsoft.com/office/officeart/2005/8/layout/pyramid4"/>
    <dgm:cxn modelId="{F76B63AB-360A-4CCB-AB15-E1D5CFC0F6CD}" type="presParOf" srcId="{FBB711AB-87F0-4088-96B3-3ECDE125554F}" destId="{04FA41C6-1B46-40A9-B99A-7CD1A0E8C822}" srcOrd="2" destOrd="0" presId="urn:microsoft.com/office/officeart/2005/8/layout/pyramid4"/>
    <dgm:cxn modelId="{0F74EBC5-577B-41C0-A52D-38C2F6E3A7D7}" type="presParOf" srcId="{FBB711AB-87F0-4088-96B3-3ECDE125554F}" destId="{80784813-A47D-44BE-AC4B-D107BDA3764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82B33-A396-4D87-AD40-42A85C40EE12}">
      <dsp:nvSpPr>
        <dsp:cNvPr id="0" name=""/>
        <dsp:cNvSpPr/>
      </dsp:nvSpPr>
      <dsp:spPr>
        <a:xfrm>
          <a:off x="2647950" y="0"/>
          <a:ext cx="2552700" cy="25527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Text Classification</a:t>
          </a:r>
          <a:endParaRPr lang="en-US" sz="1700" kern="1200" dirty="0"/>
        </a:p>
      </dsp:txBody>
      <dsp:txXfrm>
        <a:off x="3286125" y="1276350"/>
        <a:ext cx="1276350" cy="1276350"/>
      </dsp:txXfrm>
    </dsp:sp>
    <dsp:sp modelId="{2731647D-3E71-424D-8124-C2ADDBABC0EF}">
      <dsp:nvSpPr>
        <dsp:cNvPr id="0" name=""/>
        <dsp:cNvSpPr/>
      </dsp:nvSpPr>
      <dsp:spPr>
        <a:xfrm>
          <a:off x="1371600" y="2552700"/>
          <a:ext cx="2552700" cy="2552700"/>
        </a:xfrm>
        <a:prstGeom prst="triangl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Information Extraction</a:t>
          </a:r>
          <a:endParaRPr lang="en-US" sz="1700" kern="1200" dirty="0"/>
        </a:p>
      </dsp:txBody>
      <dsp:txXfrm>
        <a:off x="2009775" y="3829050"/>
        <a:ext cx="1276350" cy="1276350"/>
      </dsp:txXfrm>
    </dsp:sp>
    <dsp:sp modelId="{04FA41C6-1B46-40A9-B99A-7CD1A0E8C822}">
      <dsp:nvSpPr>
        <dsp:cNvPr id="0" name=""/>
        <dsp:cNvSpPr/>
      </dsp:nvSpPr>
      <dsp:spPr>
        <a:xfrm rot="10800000">
          <a:off x="2647950" y="2552700"/>
          <a:ext cx="2552700" cy="2552700"/>
        </a:xfrm>
        <a:prstGeom prst="triangl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Sentiment Analysis</a:t>
          </a:r>
          <a:endParaRPr lang="en-US" sz="1700" kern="1200" dirty="0"/>
        </a:p>
      </dsp:txBody>
      <dsp:txXfrm rot="10800000">
        <a:off x="3286125" y="2552700"/>
        <a:ext cx="1276350" cy="1276350"/>
      </dsp:txXfrm>
    </dsp:sp>
    <dsp:sp modelId="{80784813-A47D-44BE-AC4B-D107BDA3764E}">
      <dsp:nvSpPr>
        <dsp:cNvPr id="0" name=""/>
        <dsp:cNvSpPr/>
      </dsp:nvSpPr>
      <dsp:spPr>
        <a:xfrm>
          <a:off x="3924300" y="2552700"/>
          <a:ext cx="2552700" cy="2552700"/>
        </a:xfrm>
        <a:prstGeom prst="triangl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Social Media Text Analytics</a:t>
          </a:r>
          <a:endParaRPr lang="en-US" sz="1700" kern="1200" dirty="0"/>
        </a:p>
      </dsp:txBody>
      <dsp:txXfrm>
        <a:off x="4562475" y="3829050"/>
        <a:ext cx="1276350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41596F0-2180-4F4A-BE51-3DE611E37080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CF6F163-B031-417F-AF0E-FC3B88B74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542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AB25CE7-8654-4AD5-92DA-55E120022BCE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8F01C0E-8C6E-4E8E-B180-B1F078651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53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01C0E-8C6E-4E8E-B180-B1F0786517C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A0D32-EA05-481F-9948-31858593470E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E8AF-5E1E-4EBB-855D-B6EA9E2632D8}" type="datetime1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9346-A195-4DEC-833E-A7EBB8F96A00}" type="datetime1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FA56-11EE-4CC9-B34B-F0FADBF6E9C2}" type="datetime1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40" y="568861"/>
            <a:ext cx="780624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B0FD-EB4F-43D9-A741-A7225B161F6F}" type="datetime1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59D1-A5A9-49A0-970A-34FE4C94F0F6}" type="datetime1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D773-EC70-4D4D-84B0-610A162D073B}" type="datetime1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A455-9BEB-4358-8643-68E114BA8EBC}" type="datetime1">
              <a:rPr lang="en-US" smtClean="0"/>
              <a:pPr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5588-72CE-4C69-9196-0E696FC6A6A3}" type="datetime1">
              <a:rPr lang="en-US" smtClean="0"/>
              <a:pPr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84F2-756F-454B-A16D-11D5639D4485}" type="datetime1">
              <a:rPr lang="en-US" smtClean="0"/>
              <a:pPr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F684-BDFA-4022-B4DE-054736E31AB3}" type="datetime1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0C29-BB2C-45C7-9914-2E87F3509CBA}" type="datetime1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5023E-8696-4B7F-8E21-04D8FD77B4C0}" type="datetime1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m_anandkumar@cb.amrita.edu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772400" cy="1470025"/>
          </a:xfrm>
        </p:spPr>
        <p:txBody>
          <a:bodyPr/>
          <a:lstStyle/>
          <a:p>
            <a:r>
              <a:rPr lang="en-US" dirty="0" smtClean="0"/>
              <a:t>Research directions in NLP and Social Media Text Analytics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Anand</a:t>
            </a:r>
            <a:r>
              <a:rPr lang="en-US" dirty="0" smtClean="0">
                <a:solidFill>
                  <a:srgbClr val="C00000"/>
                </a:solidFill>
              </a:rPr>
              <a:t> Kumar M</a:t>
            </a:r>
            <a:r>
              <a:rPr lang="en-US" dirty="0" smtClean="0"/>
              <a:t>, CEN</a:t>
            </a:r>
          </a:p>
          <a:p>
            <a:r>
              <a:rPr lang="en-US" dirty="0" smtClean="0"/>
              <a:t>Amrita </a:t>
            </a:r>
            <a:r>
              <a:rPr lang="en-US" dirty="0" err="1" smtClean="0"/>
              <a:t>Vishwa</a:t>
            </a:r>
            <a:r>
              <a:rPr lang="en-US" dirty="0" smtClean="0"/>
              <a:t> </a:t>
            </a:r>
            <a:r>
              <a:rPr lang="en-US" dirty="0" err="1" smtClean="0"/>
              <a:t>Vidyapeetham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492875"/>
            <a:ext cx="2895600" cy="365125"/>
          </a:xfrm>
        </p:spPr>
        <p:txBody>
          <a:bodyPr/>
          <a:lstStyle/>
          <a:p>
            <a:r>
              <a:rPr lang="en-US" dirty="0" err="1" smtClean="0"/>
              <a:t>Anand</a:t>
            </a:r>
            <a:r>
              <a:rPr lang="en-US" dirty="0" smtClean="0"/>
              <a:t> Kumar M, CEN, Amrita </a:t>
            </a:r>
            <a:r>
              <a:rPr lang="en-US" dirty="0" err="1" smtClean="0"/>
              <a:t>Vishwa</a:t>
            </a:r>
            <a:r>
              <a:rPr lang="en-US" dirty="0" smtClean="0"/>
              <a:t> </a:t>
            </a:r>
            <a:r>
              <a:rPr lang="en-US" dirty="0" err="1" smtClean="0"/>
              <a:t>Vidyapeetham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4" descr="http://boulderfuse.com/wp-content/uploads/2015/01/social-media-www.linkedin.com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2343" y="4994909"/>
            <a:ext cx="2191657" cy="1863091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4714"/>
            <a:ext cx="3568359" cy="1553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5257800"/>
            <a:ext cx="1114425" cy="1123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3554" name="Picture 2" descr="Image result for natural language processi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600"/>
            <a:ext cx="2828925" cy="1619251"/>
          </a:xfrm>
          <a:prstGeom prst="rect">
            <a:avLst/>
          </a:prstGeom>
          <a:noFill/>
        </p:spPr>
      </p:pic>
      <p:pic>
        <p:nvPicPr>
          <p:cNvPr id="23556" name="Picture 4" descr="Image result for natural language processi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0"/>
            <a:ext cx="4925655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Social Media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cs typeface="Times New Roman" pitchFamily="18" charset="0"/>
              </a:rPr>
              <a:t>Social Media Texts are about Products or different persons</a:t>
            </a:r>
          </a:p>
          <a:p>
            <a:r>
              <a:rPr lang="en-US" dirty="0" smtClean="0"/>
              <a:t>Informal and Noisy 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lack of sufficient context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Misspellings, Abbreviations and spelling variations</a:t>
            </a:r>
            <a:endParaRPr lang="en-US" dirty="0" smtClean="0"/>
          </a:p>
          <a:p>
            <a:pPr algn="ctr">
              <a:buNone/>
            </a:pPr>
            <a:r>
              <a:rPr lang="en-US" i="1" dirty="0" smtClean="0"/>
              <a:t>		Good Night</a:t>
            </a:r>
          </a:p>
          <a:p>
            <a:pPr algn="ctr">
              <a:buNone/>
            </a:pPr>
            <a:r>
              <a:rPr lang="en-US" i="1" dirty="0" err="1" smtClean="0">
                <a:solidFill>
                  <a:srgbClr val="C00000"/>
                </a:solidFill>
              </a:rPr>
              <a:t>Gud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nite</a:t>
            </a:r>
            <a:r>
              <a:rPr lang="en-US" i="1" dirty="0" smtClean="0">
                <a:solidFill>
                  <a:srgbClr val="C00000"/>
                </a:solidFill>
              </a:rPr>
              <a:t>, </a:t>
            </a:r>
            <a:r>
              <a:rPr lang="en-US" i="1" dirty="0" err="1" smtClean="0">
                <a:solidFill>
                  <a:srgbClr val="C00000"/>
                </a:solidFill>
              </a:rPr>
              <a:t>gud</a:t>
            </a:r>
            <a:r>
              <a:rPr lang="en-US" i="1" dirty="0" smtClean="0">
                <a:solidFill>
                  <a:srgbClr val="C00000"/>
                </a:solidFill>
              </a:rPr>
              <a:t> nit, Good 9t, </a:t>
            </a:r>
            <a:r>
              <a:rPr lang="en-US" i="1" dirty="0" err="1" smtClean="0">
                <a:solidFill>
                  <a:srgbClr val="C00000"/>
                </a:solidFill>
              </a:rPr>
              <a:t>gud</a:t>
            </a:r>
            <a:r>
              <a:rPr lang="en-US" i="1" dirty="0" smtClean="0">
                <a:solidFill>
                  <a:srgbClr val="C00000"/>
                </a:solidFill>
              </a:rPr>
              <a:t> 9t, </a:t>
            </a:r>
            <a:r>
              <a:rPr lang="en-US" i="1" dirty="0" err="1" smtClean="0">
                <a:solidFill>
                  <a:srgbClr val="C00000"/>
                </a:solidFill>
              </a:rPr>
              <a:t>gn</a:t>
            </a:r>
            <a:r>
              <a:rPr lang="en-US" i="1" dirty="0" smtClean="0">
                <a:solidFill>
                  <a:srgbClr val="C00000"/>
                </a:solidFill>
              </a:rPr>
              <a:t>. </a:t>
            </a:r>
          </a:p>
          <a:p>
            <a:r>
              <a:rPr lang="en-US" dirty="0" smtClean="0"/>
              <a:t>Performance </a:t>
            </a:r>
            <a:r>
              <a:rPr lang="en-US" dirty="0"/>
              <a:t>of the present standard language processing tools is severely affected on Social </a:t>
            </a:r>
            <a:r>
              <a:rPr lang="en-US"/>
              <a:t>Media </a:t>
            </a:r>
            <a:r>
              <a:rPr lang="en-US" smtClean="0"/>
              <a:t>Text.</a:t>
            </a:r>
            <a:endParaRPr lang="en-US" dirty="0"/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Variety of Text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2228" name="Picture 4" descr="twitter tweets tamil க்கான பட முடிவு"/>
          <p:cNvPicPr>
            <a:picLocks noChangeAspect="1" noChangeArrowheads="1"/>
          </p:cNvPicPr>
          <p:nvPr/>
        </p:nvPicPr>
        <p:blipFill>
          <a:blip r:embed="rId2"/>
          <a:srcRect l="7292" t="9458" r="11458" b="67843"/>
          <a:stretch>
            <a:fillRect/>
          </a:stretch>
        </p:blipFill>
        <p:spPr bwMode="auto">
          <a:xfrm>
            <a:off x="457200" y="1524000"/>
            <a:ext cx="8420100" cy="1295400"/>
          </a:xfrm>
          <a:prstGeom prst="rect">
            <a:avLst/>
          </a:prstGeom>
          <a:noFill/>
        </p:spPr>
      </p:pic>
      <p:pic>
        <p:nvPicPr>
          <p:cNvPr id="52230" name="Picture 6" descr="twitter tamil tweets க்கான பட முடிவு"/>
          <p:cNvPicPr>
            <a:picLocks noChangeAspect="1" noChangeArrowheads="1"/>
          </p:cNvPicPr>
          <p:nvPr/>
        </p:nvPicPr>
        <p:blipFill>
          <a:blip r:embed="rId3"/>
          <a:srcRect t="70534" r="-756" b="16473"/>
          <a:stretch>
            <a:fillRect/>
          </a:stretch>
        </p:blipFill>
        <p:spPr bwMode="auto">
          <a:xfrm>
            <a:off x="435429" y="3048000"/>
            <a:ext cx="8708571" cy="1219200"/>
          </a:xfrm>
          <a:prstGeom prst="rect">
            <a:avLst/>
          </a:prstGeom>
          <a:noFill/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4"/>
          <a:srcRect l="7372" t="43377" r="52562" b="53125"/>
          <a:stretch>
            <a:fillRect/>
          </a:stretch>
        </p:blipFill>
        <p:spPr bwMode="auto">
          <a:xfrm>
            <a:off x="0" y="5257800"/>
            <a:ext cx="9525000" cy="46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Text Analytics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533400" y="1143000"/>
          <a:ext cx="7848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Research Progress – Applications</a:t>
            </a:r>
            <a:br>
              <a:rPr lang="en-US" b="1" i="1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Text Classification and Clustering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Classification and Clustering</a:t>
            </a:r>
          </a:p>
          <a:p>
            <a:pPr lvl="1"/>
            <a:r>
              <a:rPr lang="en-US" dirty="0" smtClean="0"/>
              <a:t>Document /Domain Classification</a:t>
            </a:r>
          </a:p>
          <a:p>
            <a:pPr lvl="1"/>
            <a:r>
              <a:rPr lang="en-US" dirty="0" smtClean="0"/>
              <a:t>Topic Identification and modeling</a:t>
            </a:r>
          </a:p>
          <a:p>
            <a:pPr lvl="1"/>
            <a:r>
              <a:rPr lang="en-US" dirty="0" smtClean="0"/>
              <a:t>Spam Detection (Mail, SMS etc)</a:t>
            </a:r>
          </a:p>
          <a:p>
            <a:pPr lvl="1"/>
            <a:r>
              <a:rPr lang="en-US" dirty="0" smtClean="0"/>
              <a:t>Journal Identification</a:t>
            </a:r>
          </a:p>
          <a:p>
            <a:pPr lvl="1"/>
            <a:r>
              <a:rPr lang="en-US" sz="2400" dirty="0" smtClean="0">
                <a:latin typeface="Calibri" charset="0"/>
              </a:rPr>
              <a:t>Authorship identification</a:t>
            </a:r>
          </a:p>
          <a:p>
            <a:pPr lvl="1"/>
            <a:r>
              <a:rPr lang="en-US" sz="2400" dirty="0" smtClean="0">
                <a:latin typeface="Calibri" charset="0"/>
              </a:rPr>
              <a:t>Age/gender identification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Sentiment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Sentiment Analysis</a:t>
            </a:r>
          </a:p>
          <a:p>
            <a:pPr lvl="1"/>
            <a:r>
              <a:rPr lang="en-US" dirty="0" smtClean="0"/>
              <a:t>Word, Sentence and Documents</a:t>
            </a:r>
          </a:p>
          <a:p>
            <a:pPr lvl="1"/>
            <a:r>
              <a:rPr lang="en-US" dirty="0" smtClean="0"/>
              <a:t>2 point, 3 point and 5 point Scale</a:t>
            </a:r>
          </a:p>
          <a:p>
            <a:r>
              <a:rPr lang="en-US" dirty="0" smtClean="0"/>
              <a:t>Reviews Classification (movies, products and restaurants)</a:t>
            </a:r>
          </a:p>
          <a:p>
            <a:r>
              <a:rPr lang="en-US" dirty="0" smtClean="0"/>
              <a:t>News Comments Classification.</a:t>
            </a:r>
          </a:p>
          <a:p>
            <a:r>
              <a:rPr lang="en-US" dirty="0" smtClean="0"/>
              <a:t>Aspect based Sentiment analysis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4575" y="5343525"/>
            <a:ext cx="30194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Subjective vs. Objective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Subjectivity classification : Subjective or objective.</a:t>
            </a:r>
          </a:p>
          <a:p>
            <a:pPr lvl="1">
              <a:buNone/>
            </a:pPr>
            <a:r>
              <a:rPr lang="en-US" sz="1400" dirty="0" smtClean="0"/>
              <a:t>•</a:t>
            </a:r>
            <a:r>
              <a:rPr lang="en-US" sz="1800" dirty="0"/>
              <a:t>Objective: e.g., </a:t>
            </a:r>
            <a:r>
              <a:rPr lang="en-US" sz="1800" b="1" i="1" dirty="0"/>
              <a:t>I bought an </a:t>
            </a:r>
            <a:r>
              <a:rPr lang="en-US" sz="1800" b="1" i="1" dirty="0" err="1" smtClean="0"/>
              <a:t>iPhone</a:t>
            </a:r>
            <a:r>
              <a:rPr lang="en-US" sz="1800" b="1" i="1" dirty="0" smtClean="0"/>
              <a:t> a </a:t>
            </a:r>
            <a:r>
              <a:rPr lang="en-US" sz="1800" b="1" i="1" dirty="0"/>
              <a:t>few days ago.</a:t>
            </a:r>
          </a:p>
          <a:p>
            <a:pPr lvl="1">
              <a:buNone/>
            </a:pPr>
            <a:r>
              <a:rPr lang="en-US" sz="1800" dirty="0" smtClean="0"/>
              <a:t>•</a:t>
            </a:r>
            <a:r>
              <a:rPr lang="en-US" sz="1800" dirty="0"/>
              <a:t>Subjective: e.g., </a:t>
            </a:r>
            <a:r>
              <a:rPr lang="en-US" sz="1800" b="1" i="1" dirty="0"/>
              <a:t>It is such a nice phone. </a:t>
            </a:r>
          </a:p>
          <a:p>
            <a:pPr>
              <a:buNone/>
            </a:pPr>
            <a:r>
              <a:rPr lang="en-US" sz="1800" dirty="0" smtClean="0"/>
              <a:t>Sentiment </a:t>
            </a:r>
            <a:r>
              <a:rPr lang="en-US" sz="1800" dirty="0"/>
              <a:t>classification: For subjective sentences or clauses, classify positive or negative polarity</a:t>
            </a:r>
            <a:r>
              <a:rPr lang="en-US" sz="1800" dirty="0" smtClean="0"/>
              <a:t>.</a:t>
            </a:r>
          </a:p>
          <a:p>
            <a:pPr>
              <a:buNone/>
            </a:pPr>
            <a:r>
              <a:rPr lang="en-US" sz="1800" b="1" dirty="0" smtClean="0"/>
              <a:t>Positive</a:t>
            </a:r>
            <a:r>
              <a:rPr lang="en-US" sz="1800" b="1" dirty="0">
                <a:solidFill>
                  <a:srgbClr val="0070C0"/>
                </a:solidFill>
              </a:rPr>
              <a:t>: </a:t>
            </a:r>
            <a:r>
              <a:rPr lang="en-US" sz="1800" b="1" i="1" dirty="0">
                <a:solidFill>
                  <a:srgbClr val="0070C0"/>
                </a:solidFill>
              </a:rPr>
              <a:t>It is such a nice phone. </a:t>
            </a:r>
          </a:p>
          <a:p>
            <a:pPr>
              <a:buNone/>
            </a:pPr>
            <a:r>
              <a:rPr lang="en-US" sz="1800" b="1" dirty="0" smtClean="0"/>
              <a:t>Negative</a:t>
            </a:r>
            <a:r>
              <a:rPr lang="en-US" sz="1800" b="1" dirty="0" smtClean="0">
                <a:solidFill>
                  <a:srgbClr val="0070C0"/>
                </a:solidFill>
              </a:rPr>
              <a:t>: </a:t>
            </a:r>
            <a:r>
              <a:rPr lang="en-US" sz="1800" b="1" i="1" dirty="0" smtClean="0">
                <a:solidFill>
                  <a:srgbClr val="FF0000"/>
                </a:solidFill>
              </a:rPr>
              <a:t>My </a:t>
            </a:r>
            <a:r>
              <a:rPr lang="en-US" sz="1800" b="1" i="1" dirty="0">
                <a:solidFill>
                  <a:srgbClr val="FF0000"/>
                </a:solidFill>
              </a:rPr>
              <a:t>phone broke in the second day. </a:t>
            </a:r>
          </a:p>
          <a:p>
            <a:r>
              <a:rPr lang="en-US" sz="2400" dirty="0" smtClean="0"/>
              <a:t>Aspect based Sentiment</a:t>
            </a:r>
          </a:p>
          <a:p>
            <a:pPr lvl="1"/>
            <a:r>
              <a:rPr lang="en-US" sz="1800" dirty="0"/>
              <a:t>(Phone …. Positive)</a:t>
            </a:r>
          </a:p>
          <a:p>
            <a:pPr lvl="1"/>
            <a:r>
              <a:rPr lang="en-US" sz="1800" dirty="0"/>
              <a:t>(</a:t>
            </a:r>
            <a:r>
              <a:rPr lang="en-US" sz="1800" dirty="0" err="1"/>
              <a:t>Touchscreen</a:t>
            </a:r>
            <a:r>
              <a:rPr lang="en-US" sz="1800" dirty="0"/>
              <a:t> …. Positive)</a:t>
            </a:r>
          </a:p>
          <a:p>
            <a:pPr lvl="1"/>
            <a:r>
              <a:rPr lang="en-US" sz="1800" dirty="0"/>
              <a:t>(Voice Quality….. Positive)</a:t>
            </a:r>
          </a:p>
          <a:p>
            <a:pPr lvl="1"/>
            <a:r>
              <a:rPr lang="en-US" sz="1800" dirty="0"/>
              <a:t>(Battery Life ….. Negative)</a:t>
            </a:r>
          </a:p>
          <a:p>
            <a:pPr lvl="1"/>
            <a:r>
              <a:rPr lang="en-US" sz="1800" dirty="0"/>
              <a:t>(Price….. Negative)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3794" name="AutoShape 2" descr="Image result for sentiment analy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495800"/>
            <a:ext cx="2847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Information</a:t>
            </a:r>
            <a:r>
              <a:rPr lang="en-US" dirty="0" smtClean="0">
                <a:solidFill>
                  <a:srgbClr val="0070C0"/>
                </a:solidFill>
              </a:rPr>
              <a:t> Extraction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crawling/extraction</a:t>
            </a:r>
          </a:p>
          <a:p>
            <a:r>
              <a:rPr lang="en-US" dirty="0" smtClean="0"/>
              <a:t>Sense Disambiguation</a:t>
            </a:r>
          </a:p>
          <a:p>
            <a:r>
              <a:rPr lang="en-US" dirty="0" smtClean="0"/>
              <a:t>Entity extraction and Recognition</a:t>
            </a:r>
          </a:p>
          <a:p>
            <a:r>
              <a:rPr lang="en-US" dirty="0" smtClean="0"/>
              <a:t>Paraphrase detection</a:t>
            </a:r>
          </a:p>
          <a:p>
            <a:r>
              <a:rPr lang="en-US" dirty="0" smtClean="0"/>
              <a:t>Event Detection</a:t>
            </a:r>
          </a:p>
          <a:p>
            <a:r>
              <a:rPr lang="en-US" dirty="0" smtClean="0"/>
              <a:t>Question answering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Paraphrase detection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Paraphrase can be defined as “the </a:t>
            </a:r>
            <a:r>
              <a:rPr lang="en-IN" dirty="0" smtClean="0">
                <a:solidFill>
                  <a:srgbClr val="C00000"/>
                </a:solidFill>
              </a:rPr>
              <a:t>same meaning of a sentence is expressed</a:t>
            </a:r>
            <a:r>
              <a:rPr lang="en-IN" dirty="0" smtClean="0"/>
              <a:t> in another sentence using different words”.</a:t>
            </a:r>
          </a:p>
          <a:p>
            <a:r>
              <a:rPr lang="en-US" dirty="0" err="1" smtClean="0"/>
              <a:t>Quora</a:t>
            </a:r>
            <a:r>
              <a:rPr lang="en-US" dirty="0" smtClean="0"/>
              <a:t>, Yahoo answers etc.. /</a:t>
            </a:r>
            <a:r>
              <a:rPr lang="en-US" i="1" dirty="0" smtClean="0"/>
              <a:t>chat bots</a:t>
            </a:r>
          </a:p>
          <a:p>
            <a:r>
              <a:rPr lang="en-US" dirty="0" smtClean="0"/>
              <a:t>nlp.amrita.edu/</a:t>
            </a:r>
            <a:r>
              <a:rPr lang="en-US" dirty="0" err="1" smtClean="0"/>
              <a:t>dpil_cen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 l="14056" t="32292" r="14495" b="40625"/>
          <a:stretch>
            <a:fillRect/>
          </a:stretch>
        </p:blipFill>
        <p:spPr bwMode="auto">
          <a:xfrm>
            <a:off x="228600" y="4572000"/>
            <a:ext cx="8686800" cy="185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9" name="Picture 5" descr="chat bots க்கான பட முடிவ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505200"/>
            <a:ext cx="1752600" cy="1015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Social Media Text Analytics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Entity extraction from Social media text</a:t>
            </a:r>
          </a:p>
          <a:p>
            <a:r>
              <a:rPr lang="en-US" dirty="0" smtClean="0"/>
              <a:t>Language Identification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Native Language Identification</a:t>
            </a:r>
          </a:p>
          <a:p>
            <a:r>
              <a:rPr lang="en-US" dirty="0" smtClean="0"/>
              <a:t>Author Identification</a:t>
            </a:r>
          </a:p>
          <a:p>
            <a:r>
              <a:rPr lang="en-US" i="1" dirty="0" smtClean="0"/>
              <a:t>Author Profiling</a:t>
            </a:r>
          </a:p>
          <a:p>
            <a:r>
              <a:rPr lang="en-US" dirty="0" smtClean="0"/>
              <a:t>Stance Detection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Entity Recognition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entities in text and classify them into a predefined set of categories of interest.</a:t>
            </a:r>
          </a:p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Person, Place, Organization</a:t>
            </a:r>
            <a:endParaRPr lang="en-IN" b="1" i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8370" name="Picture 2" descr="named entity recognition example க்கான பட முடிவ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657600"/>
            <a:ext cx="7239000" cy="2312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media text-Challenges</a:t>
            </a:r>
          </a:p>
          <a:p>
            <a:r>
              <a:rPr lang="en-US" dirty="0" smtClean="0"/>
              <a:t>Recent Text Analytics</a:t>
            </a:r>
          </a:p>
          <a:p>
            <a:r>
              <a:rPr lang="en-US" dirty="0" smtClean="0"/>
              <a:t>Research Progress / Applications</a:t>
            </a:r>
          </a:p>
          <a:p>
            <a:r>
              <a:rPr lang="en-US" dirty="0" smtClean="0"/>
              <a:t>Technology and Tools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Profiling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irc_mi" descr="http://image.slidesharecdn.com/authorprofiling-130926112551-phpapp02/95/author-profiling-panclef2013-task-2-638.jpg?cb=1380194866"/>
          <p:cNvPicPr>
            <a:picLocks noGrp="1"/>
          </p:cNvPicPr>
          <p:nvPr>
            <p:ph idx="1"/>
          </p:nvPr>
        </p:nvPicPr>
        <p:blipFill>
          <a:blip r:embed="rId2"/>
          <a:srcRect t="9403" b="11343"/>
          <a:stretch>
            <a:fillRect/>
          </a:stretch>
        </p:blipFill>
        <p:spPr bwMode="auto">
          <a:xfrm>
            <a:off x="2057400" y="3810000"/>
            <a:ext cx="5181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800" dirty="0" smtClean="0"/>
              <a:t>This helps in identifying aspects such as </a:t>
            </a:r>
            <a:r>
              <a:rPr lang="en-IN" sz="2800" dirty="0" smtClean="0">
                <a:solidFill>
                  <a:srgbClr val="C00000"/>
                </a:solidFill>
              </a:rPr>
              <a:t>gender, age, demographics , native language</a:t>
            </a:r>
            <a:r>
              <a:rPr lang="en-IN" sz="2800" dirty="0" smtClean="0"/>
              <a:t>, or personality type.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800" dirty="0" smtClean="0"/>
              <a:t> Author profiling is a problem of growing importance in applications in forensics, security, and marketing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Stance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Stance detection is the task of automatically determining from text </a:t>
            </a:r>
            <a:r>
              <a:rPr lang="en-IN" sz="2400" b="1" dirty="0" smtClean="0">
                <a:solidFill>
                  <a:srgbClr val="C00000"/>
                </a:solidFill>
              </a:rPr>
              <a:t>whether the author of the text is in </a:t>
            </a:r>
            <a:r>
              <a:rPr lang="en-IN" sz="2400" b="1" dirty="0" err="1" smtClean="0">
                <a:solidFill>
                  <a:srgbClr val="C00000"/>
                </a:solidFill>
              </a:rPr>
              <a:t>favor</a:t>
            </a:r>
            <a:r>
              <a:rPr lang="en-IN" sz="2400" b="1" dirty="0" smtClean="0">
                <a:solidFill>
                  <a:srgbClr val="C00000"/>
                </a:solidFill>
              </a:rPr>
              <a:t> of, against, or neutral</a:t>
            </a:r>
            <a:r>
              <a:rPr lang="en-IN" sz="2400" dirty="0" smtClean="0"/>
              <a:t> towards a proposition or target. </a:t>
            </a:r>
          </a:p>
          <a:p>
            <a:r>
              <a:rPr lang="en-IN" sz="2400" dirty="0" smtClean="0"/>
              <a:t>The target may be a person, an organization, a government policy, a movement, a product, etc.</a:t>
            </a:r>
            <a:endParaRPr lang="en-IN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3962400"/>
          <a:ext cx="3855373" cy="2362200"/>
        </p:xfrm>
        <a:graphic>
          <a:graphicData uri="http://schemas.openxmlformats.org/drawingml/2006/table">
            <a:tbl>
              <a:tblPr/>
              <a:tblGrid>
                <a:gridCol w="1187124"/>
                <a:gridCol w="2668249"/>
              </a:tblGrid>
              <a:tr h="393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S. no.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Tamil-English</a:t>
                      </a:r>
                      <a:endParaRPr lang="en-IN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Jayalalitha’s demise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Demonetization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Jallikatu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OPS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Swathi’s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murder</a:t>
                      </a:r>
                      <a:endParaRPr lang="en-IN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 l="12884" t="8333" r="47877" b="77084"/>
          <a:stretch>
            <a:fillRect/>
          </a:stretch>
        </p:blipFill>
        <p:spPr bwMode="auto">
          <a:xfrm>
            <a:off x="304800" y="228600"/>
            <a:ext cx="8382000" cy="17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 l="42752" t="43750" r="26208" b="35417"/>
          <a:stretch>
            <a:fillRect/>
          </a:stretch>
        </p:blipFill>
        <p:spPr bwMode="auto">
          <a:xfrm>
            <a:off x="0" y="2438400"/>
            <a:ext cx="827913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/>
          <a:srcRect l="7613" t="41667" r="64861" b="5208"/>
          <a:stretch>
            <a:fillRect/>
          </a:stretch>
        </p:blipFill>
        <p:spPr bwMode="auto">
          <a:xfrm>
            <a:off x="7809753" y="1905000"/>
            <a:ext cx="133424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 l="63251" t="41667" r="8638" b="7291"/>
          <a:stretch>
            <a:fillRect/>
          </a:stretch>
        </p:blipFill>
        <p:spPr bwMode="auto">
          <a:xfrm>
            <a:off x="7725748" y="3124200"/>
            <a:ext cx="1418252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 l="35725" t="41667" r="36457" b="5208"/>
          <a:stretch>
            <a:fillRect/>
          </a:stretch>
        </p:blipFill>
        <p:spPr bwMode="auto">
          <a:xfrm>
            <a:off x="7879977" y="4343400"/>
            <a:ext cx="126402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Other Significant Tasks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 Systems </a:t>
            </a:r>
            <a:r>
              <a:rPr lang="en-US" sz="2800" dirty="0" smtClean="0"/>
              <a:t>(Books, News, Products and </a:t>
            </a:r>
            <a:r>
              <a:rPr lang="en-US" sz="2800" dirty="0" err="1" smtClean="0"/>
              <a:t>webpages</a:t>
            </a:r>
            <a:r>
              <a:rPr lang="en-US" sz="2800" dirty="0" smtClean="0"/>
              <a:t> etc)</a:t>
            </a:r>
          </a:p>
          <a:p>
            <a:r>
              <a:rPr lang="en-US" sz="2800" dirty="0" smtClean="0"/>
              <a:t>Predictive and Trend analysis</a:t>
            </a:r>
          </a:p>
          <a:p>
            <a:r>
              <a:rPr lang="en-US" sz="2800" dirty="0" smtClean="0"/>
              <a:t>Emerging Event Detection</a:t>
            </a:r>
          </a:p>
          <a:p>
            <a:r>
              <a:rPr lang="en-US" sz="2800" dirty="0" smtClean="0"/>
              <a:t>Automated ad placement</a:t>
            </a:r>
          </a:p>
          <a:p>
            <a:r>
              <a:rPr lang="en-US" sz="2800" dirty="0" smtClean="0"/>
              <a:t>Data visualization (word cloud)</a:t>
            </a:r>
          </a:p>
          <a:p>
            <a:r>
              <a:rPr lang="en-US" sz="2800" dirty="0" smtClean="0"/>
              <a:t>Image and video annotations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Recommender Systems க்கான பட முடிவ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809830"/>
            <a:ext cx="3581400" cy="3048170"/>
          </a:xfrm>
          <a:prstGeom prst="rect">
            <a:avLst/>
          </a:prstGeom>
          <a:noFill/>
        </p:spPr>
      </p:pic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6E60C3-E70C-4C4A-922C-26D3ED81A5E8}" type="slidenum">
              <a:rPr lang="en-US" smtClean="0"/>
              <a:pPr/>
              <a:t>24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Recommender Systems</a:t>
            </a:r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Systems for recommending items (e.g. books, movies,  web pages, newsgroup messages) to users based on examples of their preferences.</a:t>
            </a:r>
          </a:p>
          <a:p>
            <a:pPr eaLnBrk="1" hangingPunct="1"/>
            <a:r>
              <a:rPr lang="en-US" sz="2800" dirty="0" smtClean="0"/>
              <a:t>Many websites provide recommendations (e.g. Amazon, Flip kart etc).</a:t>
            </a:r>
          </a:p>
          <a:p>
            <a:pPr eaLnBrk="1" hangingPunct="1"/>
            <a:r>
              <a:rPr lang="en-US" sz="2800" dirty="0" smtClean="0"/>
              <a:t>Recommender Systems have</a:t>
            </a:r>
          </a:p>
          <a:p>
            <a:pPr eaLnBrk="1" hangingPunct="1">
              <a:buNone/>
            </a:pPr>
            <a:r>
              <a:rPr lang="en-US" sz="2800" dirty="0" smtClean="0"/>
              <a:t> been shown to substantially</a:t>
            </a:r>
          </a:p>
          <a:p>
            <a:pPr eaLnBrk="1" hangingPunct="1">
              <a:buNone/>
            </a:pPr>
            <a:r>
              <a:rPr lang="en-US" sz="2800" dirty="0" smtClean="0"/>
              <a:t> increase sales at on-line stores.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entence descriptions from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"construction worker in orange safety vest is working on road." </a:t>
            </a:r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>http://cs.stanford.edu/people/karpathy/deepimagesent/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50" name="Picture 2" descr="http://cs.stanford.edu/people/karpathy/deepimagesent/work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4478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Visual-Semantic Alignments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http://cs.stanford.edu/people/karpathy/deepimagesent/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194" name="Picture 2" descr="Visual-Semantic Alignments க்கான பட முடிவ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999" y="1066800"/>
            <a:ext cx="5145257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analytics frame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7677150" cy="259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Task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en-US" b="1" i="1" dirty="0" smtClean="0"/>
              <a:t>     September 2017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Native Language Identification in Indian Languages. (</a:t>
            </a:r>
            <a:r>
              <a:rPr lang="en-US" i="1" dirty="0" smtClean="0">
                <a:solidFill>
                  <a:srgbClr val="FF0000"/>
                </a:solidFill>
              </a:rPr>
              <a:t>Co-joined with Paolo </a:t>
            </a:r>
            <a:r>
              <a:rPr lang="en-US" i="1" dirty="0" err="1" smtClean="0">
                <a:solidFill>
                  <a:srgbClr val="FF0000"/>
                </a:solidFill>
              </a:rPr>
              <a:t>Rosso</a:t>
            </a:r>
            <a:r>
              <a:rPr lang="en-US" i="1" dirty="0" smtClean="0">
                <a:solidFill>
                  <a:srgbClr val="FF0000"/>
                </a:solidFill>
              </a:rPr>
              <a:t> ,</a:t>
            </a:r>
            <a:r>
              <a:rPr lang="en-IN" i="1" dirty="0" smtClean="0">
                <a:solidFill>
                  <a:srgbClr val="FF0000"/>
                </a:solidFill>
              </a:rPr>
              <a:t> </a:t>
            </a:r>
            <a:r>
              <a:rPr lang="en-IN" i="1" dirty="0" err="1" smtClean="0">
                <a:solidFill>
                  <a:srgbClr val="FF0000"/>
                </a:solidFill>
              </a:rPr>
              <a:t>Universitat</a:t>
            </a:r>
            <a:r>
              <a:rPr lang="en-IN" i="1" dirty="0" smtClean="0">
                <a:solidFill>
                  <a:srgbClr val="FF0000"/>
                </a:solidFill>
              </a:rPr>
              <a:t> </a:t>
            </a:r>
            <a:r>
              <a:rPr lang="en-IN" i="1" dirty="0" err="1" smtClean="0">
                <a:solidFill>
                  <a:srgbClr val="FF0000"/>
                </a:solidFill>
              </a:rPr>
              <a:t>Politècnica</a:t>
            </a:r>
            <a:r>
              <a:rPr lang="en-IN" i="1" dirty="0" smtClean="0">
                <a:solidFill>
                  <a:srgbClr val="FF0000"/>
                </a:solidFill>
              </a:rPr>
              <a:t> de </a:t>
            </a:r>
            <a:r>
              <a:rPr lang="en-IN" i="1" dirty="0" err="1" smtClean="0">
                <a:solidFill>
                  <a:srgbClr val="FF0000"/>
                </a:solidFill>
              </a:rPr>
              <a:t>València</a:t>
            </a:r>
            <a:r>
              <a:rPr lang="en-IN" i="1" dirty="0" smtClean="0">
                <a:solidFill>
                  <a:srgbClr val="FF0000"/>
                </a:solidFill>
              </a:rPr>
              <a:t>, Spain</a:t>
            </a:r>
            <a:r>
              <a:rPr lang="en-IN" dirty="0" smtClean="0"/>
              <a:t>)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rcRect l="23696" t="19098" r="22057" b="28117"/>
          <a:stretch>
            <a:fillRect/>
          </a:stretch>
        </p:blipFill>
        <p:spPr bwMode="auto">
          <a:xfrm>
            <a:off x="381000" y="1295400"/>
            <a:ext cx="426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NLP helps to improve the performance of Text Analytics</a:t>
            </a:r>
          </a:p>
          <a:p>
            <a:r>
              <a:rPr lang="en-US" dirty="0" smtClean="0"/>
              <a:t>Good number Tamil Social media Content is available in Web.</a:t>
            </a:r>
          </a:p>
          <a:p>
            <a:r>
              <a:rPr lang="en-US" dirty="0" smtClean="0"/>
              <a:t>Handling the mixed scripts and spelling errors.</a:t>
            </a:r>
          </a:p>
          <a:p>
            <a:r>
              <a:rPr lang="en-US" dirty="0" smtClean="0"/>
              <a:t>Easy to involve the young generation in Tamil Language processing research.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language and NLP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32160" y="1839073"/>
            <a:ext cx="7948800" cy="3623186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>
              <a:buSzPct val="55000"/>
              <a:buFont typeface="Wingdings" pitchFamily="2" charset="2"/>
              <a:buChar char="§"/>
            </a:pPr>
            <a:r>
              <a:rPr lang="en-US" sz="2500" i="1" dirty="0" smtClean="0">
                <a:solidFill>
                  <a:srgbClr val="C00000"/>
                </a:solidFill>
              </a:rPr>
              <a:t> Natural Language</a:t>
            </a:r>
          </a:p>
          <a:p>
            <a:pPr lvl="1" algn="just">
              <a:buSzPct val="55000"/>
              <a:buFont typeface="Wingdings" pitchFamily="2" charset="2"/>
              <a:buChar char="§"/>
            </a:pPr>
            <a:r>
              <a:rPr lang="en-US" sz="2200" dirty="0" smtClean="0"/>
              <a:t>Refers to the language spoken by people, e.g. English, Hindi, as opposed to artificial languages, like C++, Java, etc.</a:t>
            </a:r>
          </a:p>
          <a:p>
            <a:pPr>
              <a:buSzPct val="55000"/>
              <a:buFont typeface="Wingdings" pitchFamily="2" charset="2"/>
              <a:buChar char="§"/>
            </a:pPr>
            <a:r>
              <a:rPr lang="en-US" sz="2500" i="1" dirty="0" smtClean="0">
                <a:solidFill>
                  <a:srgbClr val="C00000"/>
                </a:solidFill>
              </a:rPr>
              <a:t>Natural Language Processing</a:t>
            </a:r>
          </a:p>
          <a:p>
            <a:pPr lvl="1" algn="just">
              <a:buSzPct val="55000"/>
              <a:buFont typeface="Wingdings" pitchFamily="2" charset="2"/>
              <a:buChar char="§"/>
            </a:pPr>
            <a:r>
              <a:rPr lang="en-US" sz="2200" dirty="0" smtClean="0"/>
              <a:t>Natural language processing (NLP) is a field of computer science, artificial intelligence, and linguistics concerned with the interactions between computers and human (natural) languages.</a:t>
            </a:r>
          </a:p>
          <a:p>
            <a:pPr lvl="1">
              <a:buSzPct val="55000"/>
              <a:buFont typeface="Wingdings" pitchFamily="2" charset="2"/>
              <a:buChar char="§"/>
            </a:pPr>
            <a:r>
              <a:rPr lang="en-US" sz="2200" dirty="0" smtClean="0"/>
              <a:t>human–computer interaction.</a:t>
            </a:r>
          </a:p>
          <a:p>
            <a:pPr lvl="1">
              <a:buSzPct val="55000"/>
              <a:buFont typeface="Wingdings" pitchFamily="2" charset="2"/>
              <a:buChar char="§"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m_anandkumar@cb.amrita.edu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Anand</a:t>
            </a:r>
            <a:r>
              <a:rPr lang="en-US" dirty="0" smtClean="0"/>
              <a:t> Kumar M, CEN, Amrita </a:t>
            </a:r>
            <a:r>
              <a:rPr lang="en-US" dirty="0" err="1" smtClean="0"/>
              <a:t>Vishwa</a:t>
            </a:r>
            <a:r>
              <a:rPr lang="en-US" dirty="0" smtClean="0"/>
              <a:t> </a:t>
            </a:r>
            <a:r>
              <a:rPr lang="en-US" dirty="0" err="1" smtClean="0"/>
              <a:t>Vidyapeetham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15813" t="38542" r="21523" b="10417"/>
          <a:stretch>
            <a:fillRect/>
          </a:stretch>
        </p:blipFill>
        <p:spPr bwMode="auto">
          <a:xfrm>
            <a:off x="304800" y="1371600"/>
            <a:ext cx="8153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 l="16984" t="14583" r="22694" b="65016"/>
          <a:stretch>
            <a:fillRect/>
          </a:stretch>
        </p:blipFill>
        <p:spPr bwMode="auto">
          <a:xfrm>
            <a:off x="609600" y="5105400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16984" t="61827" r="24451" b="15625"/>
          <a:stretch>
            <a:fillRect/>
          </a:stretch>
        </p:blipFill>
        <p:spPr bwMode="auto">
          <a:xfrm>
            <a:off x="457200" y="0"/>
            <a:ext cx="7620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1986" name="Picture 2" descr="Image result for natural language process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505200"/>
            <a:ext cx="4171950" cy="10287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Natural language and NLP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200" dirty="0" smtClean="0"/>
              <a:t>Ultimate goal</a:t>
            </a:r>
          </a:p>
          <a:p>
            <a:pPr lvl="1" eaLnBrk="1" hangingPunct="1"/>
            <a:r>
              <a:rPr lang="en-US" sz="2200" dirty="0" smtClean="0"/>
              <a:t>– To build computer systems that perform as well at using natural language as humans do(making computers as intelligent as people) .</a:t>
            </a:r>
          </a:p>
          <a:p>
            <a:pPr eaLnBrk="1" hangingPunct="1"/>
            <a:r>
              <a:rPr lang="en-US" sz="2200" dirty="0" smtClean="0"/>
              <a:t>Immediate goal</a:t>
            </a:r>
          </a:p>
          <a:p>
            <a:pPr lvl="1" eaLnBrk="1" hangingPunct="1"/>
            <a:r>
              <a:rPr lang="en-US" sz="2200" dirty="0" smtClean="0"/>
              <a:t>– To build computer systems that can process text and speech more intelligently.</a:t>
            </a:r>
          </a:p>
          <a:p>
            <a:pPr marL="273604" lvl="1" indent="-273604">
              <a:buClr>
                <a:srgbClr val="0BD0D9"/>
              </a:buClr>
              <a:buSzPct val="95000"/>
            </a:pPr>
            <a:r>
              <a:rPr lang="en-US" sz="2200" dirty="0" smtClean="0"/>
              <a:t>Enable Human-Machine Communication</a:t>
            </a:r>
          </a:p>
          <a:p>
            <a:pPr marL="273604" lvl="1" indent="-273604">
              <a:buClr>
                <a:srgbClr val="0BD0D9"/>
              </a:buClr>
              <a:buSzPct val="95000"/>
            </a:pPr>
            <a:r>
              <a:rPr lang="en-US" sz="2200" dirty="0" smtClean="0"/>
              <a:t>Improving Human-Human communication</a:t>
            </a:r>
          </a:p>
          <a:p>
            <a:pPr marL="273604" lvl="1" indent="-273604">
              <a:buClr>
                <a:srgbClr val="0BD0D9"/>
              </a:buClr>
              <a:buSzPct val="95000"/>
            </a:pPr>
            <a:r>
              <a:rPr lang="en-US" sz="2200" dirty="0" smtClean="0"/>
              <a:t>Processing of Text or Speech</a:t>
            </a:r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Anand kumar, CEN, Amrita Vishwa Vidyapeetham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Natural language and NLP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200" dirty="0" smtClean="0"/>
              <a:t>Ultimate goal</a:t>
            </a:r>
          </a:p>
          <a:p>
            <a:pPr lvl="1" eaLnBrk="1" hangingPunct="1"/>
            <a:r>
              <a:rPr lang="en-US" sz="2200" dirty="0" smtClean="0"/>
              <a:t>– To build computer systems that perform as well at using natural language as humans do(making computers as intelligent as people) .</a:t>
            </a:r>
          </a:p>
          <a:p>
            <a:pPr eaLnBrk="1" hangingPunct="1"/>
            <a:r>
              <a:rPr lang="en-US" sz="2200" dirty="0" smtClean="0"/>
              <a:t>Immediate goal</a:t>
            </a:r>
          </a:p>
          <a:p>
            <a:pPr lvl="1" eaLnBrk="1" hangingPunct="1"/>
            <a:r>
              <a:rPr lang="en-US" sz="2200" dirty="0" smtClean="0"/>
              <a:t>– To build computer systems that can process text and speech more intelligently.</a:t>
            </a:r>
          </a:p>
          <a:p>
            <a:pPr marL="273604" lvl="1" indent="-273604">
              <a:buClr>
                <a:srgbClr val="0BD0D9"/>
              </a:buClr>
              <a:buSzPct val="95000"/>
            </a:pPr>
            <a:r>
              <a:rPr lang="en-US" sz="2200" dirty="0" smtClean="0"/>
              <a:t>Enable Human-Machine Communication</a:t>
            </a:r>
          </a:p>
          <a:p>
            <a:pPr marL="273604" lvl="1" indent="-273604">
              <a:buClr>
                <a:srgbClr val="0BD0D9"/>
              </a:buClr>
              <a:buSzPct val="95000"/>
            </a:pPr>
            <a:r>
              <a:rPr lang="en-US" sz="2200" dirty="0" smtClean="0"/>
              <a:t>Improving Human-Human communication</a:t>
            </a:r>
          </a:p>
          <a:p>
            <a:pPr marL="273604" lvl="1" indent="-273604">
              <a:buClr>
                <a:srgbClr val="0BD0D9"/>
              </a:buClr>
              <a:buSzPct val="95000"/>
            </a:pPr>
            <a:r>
              <a:rPr lang="en-US" sz="2200" dirty="0" smtClean="0"/>
              <a:t>Processing of Text or Speech</a:t>
            </a:r>
          </a:p>
          <a:p>
            <a:pPr marL="273604" lvl="1" indent="-273604">
              <a:buClr>
                <a:srgbClr val="0BD0D9"/>
              </a:buClr>
              <a:buSzPct val="95000"/>
            </a:pPr>
            <a:r>
              <a:rPr lang="en-US" sz="2200" i="1" dirty="0" smtClean="0">
                <a:solidFill>
                  <a:srgbClr val="FF0000"/>
                </a:solidFill>
              </a:rPr>
              <a:t>What is the difference b/w Natural Language and Programming Language ?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Anand kumar, CEN, Amrita Vishwa Vidyapeetham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Ambiguity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4800" y="2046455"/>
            <a:ext cx="7464960" cy="410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marL="273604" indent="-273604" defTabSz="82945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500" dirty="0" smtClean="0"/>
              <a:t>Phonetic</a:t>
            </a:r>
          </a:p>
          <a:p>
            <a:pPr marL="639369" lvl="1" indent="-246244" defTabSz="82945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200" dirty="0" smtClean="0"/>
              <a:t>[</a:t>
            </a:r>
            <a:r>
              <a:rPr lang="en-US" sz="2200" dirty="0" err="1" smtClean="0"/>
              <a:t>raIt</a:t>
            </a:r>
            <a:r>
              <a:rPr lang="en-US" sz="2200" dirty="0" smtClean="0"/>
              <a:t>] = </a:t>
            </a:r>
            <a:r>
              <a:rPr lang="en-US" sz="2200" i="1" dirty="0" smtClean="0"/>
              <a:t>write</a:t>
            </a:r>
            <a:r>
              <a:rPr lang="en-US" sz="2200" dirty="0" smtClean="0"/>
              <a:t>, </a:t>
            </a:r>
            <a:r>
              <a:rPr lang="en-US" sz="2200" i="1" dirty="0" smtClean="0"/>
              <a:t>right</a:t>
            </a:r>
            <a:r>
              <a:rPr lang="en-US" sz="2200" dirty="0" smtClean="0"/>
              <a:t>, </a:t>
            </a:r>
            <a:r>
              <a:rPr lang="en-US" sz="2200" i="1" dirty="0" smtClean="0"/>
              <a:t>rite</a:t>
            </a:r>
            <a:endParaRPr lang="en-US" sz="2200" dirty="0" smtClean="0"/>
          </a:p>
          <a:p>
            <a:pPr marL="273604" indent="-273604" defTabSz="82945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500" dirty="0" smtClean="0"/>
              <a:t>Lexical</a:t>
            </a:r>
          </a:p>
          <a:p>
            <a:pPr marL="639369" lvl="1" indent="-246244" defTabSz="82945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200" i="1" dirty="0" smtClean="0"/>
              <a:t>book</a:t>
            </a:r>
            <a:r>
              <a:rPr lang="en-US" sz="2200" dirty="0" smtClean="0"/>
              <a:t>= noun, verb</a:t>
            </a:r>
            <a:endParaRPr lang="en-US" sz="2200" i="1" dirty="0" smtClean="0"/>
          </a:p>
          <a:p>
            <a:pPr marL="273604" indent="-273604" defTabSz="82945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500" dirty="0" smtClean="0"/>
              <a:t>Structural</a:t>
            </a:r>
          </a:p>
          <a:p>
            <a:pPr marL="639369" lvl="1" indent="-246244" defTabSz="82945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200" i="1" dirty="0" smtClean="0"/>
              <a:t>I saw the man with the telescope</a:t>
            </a:r>
          </a:p>
          <a:p>
            <a:pPr marL="273604" indent="-273604" defTabSz="82945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500" dirty="0" smtClean="0"/>
              <a:t>Semantic</a:t>
            </a:r>
          </a:p>
          <a:p>
            <a:pPr marL="639369" lvl="1" indent="-246244" defTabSz="82945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200" i="1" dirty="0" smtClean="0"/>
              <a:t>dish</a:t>
            </a:r>
            <a:r>
              <a:rPr lang="en-US" sz="2200" dirty="0" smtClean="0"/>
              <a:t> = physical plate, menu item</a:t>
            </a:r>
          </a:p>
          <a:p>
            <a:pPr marL="273604" indent="-273604" defTabSz="82945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charset="0"/>
              <a:buChar char="→"/>
              <a:defRPr/>
            </a:pPr>
            <a:r>
              <a:rPr lang="en-US" sz="2500" dirty="0" smtClean="0"/>
              <a:t> All of these make NLP difficult</a:t>
            </a:r>
            <a:endParaRPr lang="en-US" sz="25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Anand kumar, CEN, Amrita Vishwa Vidyapeetham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Text mining = Methods for extracting useful information from </a:t>
            </a:r>
            <a:r>
              <a:rPr lang="en-US" dirty="0" smtClean="0"/>
              <a:t>large and </a:t>
            </a:r>
            <a:r>
              <a:rPr lang="en-US" dirty="0"/>
              <a:t>often unstructured collections of texts.</a:t>
            </a:r>
            <a:endParaRPr lang="en-US" dirty="0" smtClean="0"/>
          </a:p>
          <a:p>
            <a:r>
              <a:rPr lang="en-US" dirty="0" smtClean="0"/>
              <a:t>Structured</a:t>
            </a:r>
          </a:p>
          <a:p>
            <a:pPr lvl="1"/>
            <a:r>
              <a:rPr lang="en-US" dirty="0" smtClean="0"/>
              <a:t>Loadable into spreadsheet</a:t>
            </a:r>
          </a:p>
          <a:p>
            <a:pPr lvl="1"/>
            <a:r>
              <a:rPr lang="en-US" dirty="0" smtClean="0"/>
              <a:t>Data is uniform and consistent</a:t>
            </a:r>
          </a:p>
          <a:p>
            <a:r>
              <a:rPr lang="en-US" dirty="0" smtClean="0"/>
              <a:t>Unstructured</a:t>
            </a:r>
          </a:p>
          <a:p>
            <a:pPr lvl="1"/>
            <a:r>
              <a:rPr lang="en-US" dirty="0" smtClean="0"/>
              <a:t>MS word, HTML, PDF and PPT and multimedia content.</a:t>
            </a:r>
          </a:p>
          <a:p>
            <a:pPr lvl="1"/>
            <a:r>
              <a:rPr lang="en-US" dirty="0" smtClean="0"/>
              <a:t>Often converted into XML (Semi structured)</a:t>
            </a:r>
          </a:p>
          <a:p>
            <a:pPr lvl="1"/>
            <a:r>
              <a:rPr lang="en-US" dirty="0" smtClean="0"/>
              <a:t>Variable length, Sparse and inconsistent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83296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80% of the information of an organization </a:t>
            </a:r>
            <a:r>
              <a:rPr lang="en-US" dirty="0" smtClean="0"/>
              <a:t>is stored </a:t>
            </a:r>
            <a:r>
              <a:rPr lang="en-US" dirty="0"/>
              <a:t>in unstructured textual format</a:t>
            </a:r>
            <a:r>
              <a:rPr lang="en-US" dirty="0" smtClean="0"/>
              <a:t>.</a:t>
            </a:r>
          </a:p>
          <a:p>
            <a:r>
              <a:rPr lang="en-US" dirty="0"/>
              <a:t>Market trend is based on the content of the online </a:t>
            </a:r>
            <a:r>
              <a:rPr lang="en-US" dirty="0" smtClean="0"/>
              <a:t>news articles</a:t>
            </a:r>
            <a:r>
              <a:rPr lang="en-US" dirty="0"/>
              <a:t>, sentiments, and </a:t>
            </a:r>
            <a:r>
              <a:rPr lang="en-US" dirty="0" smtClean="0"/>
              <a:t>events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Anand Kumar M, CEN, Amrita Vishwa Vidyapeetham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6302</TotalTime>
  <Words>1254</Words>
  <Application>Microsoft Office PowerPoint</Application>
  <PresentationFormat>On-screen Show (4:3)</PresentationFormat>
  <Paragraphs>243</Paragraphs>
  <Slides>32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Research directions in NLP and Social Media Text Analytics</vt:lpstr>
      <vt:lpstr>Road Map</vt:lpstr>
      <vt:lpstr>Natural language and NLP</vt:lpstr>
      <vt:lpstr>Natural language and NLP</vt:lpstr>
      <vt:lpstr>Natural language and NLP</vt:lpstr>
      <vt:lpstr>Ambiguity</vt:lpstr>
      <vt:lpstr>Social media Text</vt:lpstr>
      <vt:lpstr>Types of Social Media</vt:lpstr>
      <vt:lpstr>Why ?</vt:lpstr>
      <vt:lpstr>Challenges in Social Media Text</vt:lpstr>
      <vt:lpstr>Variety of Text</vt:lpstr>
      <vt:lpstr>Recent Text Analytics </vt:lpstr>
      <vt:lpstr>Research Progress – Applications Text Classification and Clustering </vt:lpstr>
      <vt:lpstr>Sentiment Analysis</vt:lpstr>
      <vt:lpstr>Subjective vs. Objective Sentences</vt:lpstr>
      <vt:lpstr>Information Extraction</vt:lpstr>
      <vt:lpstr>Paraphrase detection</vt:lpstr>
      <vt:lpstr>Social Media Text Analytics </vt:lpstr>
      <vt:lpstr>Named Entity Recognition</vt:lpstr>
      <vt:lpstr>Author Profiling</vt:lpstr>
      <vt:lpstr>Stance Detection</vt:lpstr>
      <vt:lpstr>PowerPoint Presentation</vt:lpstr>
      <vt:lpstr>Other Significant Tasks</vt:lpstr>
      <vt:lpstr>Recommender Systems</vt:lpstr>
      <vt:lpstr>Sentence descriptions from images</vt:lpstr>
      <vt:lpstr>Visual-Semantic Alignments</vt:lpstr>
      <vt:lpstr>Text analytics frame work</vt:lpstr>
      <vt:lpstr>Proposed Task</vt:lpstr>
      <vt:lpstr>Conclusion</vt:lpstr>
      <vt:lpstr> m_anandkumar@cb.amrita.edu   Thank you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Text Analytics</dc:title>
  <dc:creator>Admin</dc:creator>
  <cp:lastModifiedBy>UMARAJ</cp:lastModifiedBy>
  <cp:revision>467</cp:revision>
  <dcterms:created xsi:type="dcterms:W3CDTF">2006-08-16T00:00:00Z</dcterms:created>
  <dcterms:modified xsi:type="dcterms:W3CDTF">2017-03-27T08:59:04Z</dcterms:modified>
</cp:coreProperties>
</file>